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406" r:id="rId3"/>
    <p:sldId id="427" r:id="rId4"/>
    <p:sldId id="430" r:id="rId5"/>
    <p:sldId id="431" r:id="rId6"/>
    <p:sldId id="429" r:id="rId7"/>
    <p:sldId id="465" r:id="rId8"/>
    <p:sldId id="432" r:id="rId9"/>
    <p:sldId id="433" r:id="rId10"/>
    <p:sldId id="461" r:id="rId11"/>
    <p:sldId id="462" r:id="rId12"/>
    <p:sldId id="442" r:id="rId13"/>
    <p:sldId id="436" r:id="rId14"/>
    <p:sldId id="440" r:id="rId15"/>
    <p:sldId id="441" r:id="rId16"/>
    <p:sldId id="443" r:id="rId17"/>
    <p:sldId id="444" r:id="rId18"/>
    <p:sldId id="445" r:id="rId19"/>
    <p:sldId id="448" r:id="rId20"/>
    <p:sldId id="449" r:id="rId21"/>
    <p:sldId id="434" r:id="rId22"/>
    <p:sldId id="435" r:id="rId23"/>
    <p:sldId id="452" r:id="rId24"/>
    <p:sldId id="450" r:id="rId25"/>
    <p:sldId id="451" r:id="rId26"/>
    <p:sldId id="453" r:id="rId27"/>
    <p:sldId id="454" r:id="rId28"/>
    <p:sldId id="456" r:id="rId29"/>
    <p:sldId id="457" r:id="rId30"/>
    <p:sldId id="459" r:id="rId31"/>
    <p:sldId id="460" r:id="rId32"/>
    <p:sldId id="464" r:id="rId33"/>
    <p:sldId id="426" r:id="rId34"/>
    <p:sldId id="405" r:id="rId35"/>
    <p:sldId id="293" r:id="rId36"/>
    <p:sldId id="306" r:id="rId37"/>
    <p:sldId id="455" r:id="rId3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567" autoAdjust="0"/>
  </p:normalViewPr>
  <p:slideViewPr>
    <p:cSldViewPr snapToGrid="0">
      <p:cViewPr varScale="1">
        <p:scale>
          <a:sx n="91" d="100"/>
          <a:sy n="91" d="100"/>
        </p:scale>
        <p:origin x="1674" y="7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Como lidar com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a Complexidade do Modelo: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Adicionar mais camadas ou neurônios ao modelo pode ajudar a aumentar sua capacidade de representação.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Treinar por Mais Épocas: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Treinar o modelo por mais épocas pode permitir que ele se ajuste melhor aos dados. No entanto, é importante monitorar o desempenho nos dados de validação para evitar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possível, coletar mais dados de treinamento pode ajudar o modelo a capturar melhor os padrões.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podem ajudar a evitar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controlando a complexidade do modelo.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Ajustar Hiperparâmetros: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Experimentar com diferentes hiperparâmetros, como taxa de aprendizado e tamanho do lote, pode ajudar a melhorar o desempenho do modelo.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914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sobreajuste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problema comum em redes neurais e em outros modelos de aprendizado de máquina, onde o modelo se ajusta excessivamente aos dados de treinamento e acaba perdendo a capacidade de generalizar para novos dados que não foram vistos durante o treinamento. Em outras palavras, o modelo memoriza os dados de treinamento em vez de aprender padrões gerais.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Características do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Excelente nos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terá um desempenho muito bom nos dados de treinamento, com um erro de treinamento muito baixo.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Inferior nos Dados de Validação/Teste: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No entanto, o desempenho nos dados de validação ou teste será significativamente pior, com um erro de validação/teste mais alto do que o erro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Complexo: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Modelos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sobreajustados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tendem a ser muito complexos, com muitos parâmetros e camadas.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Sensibilidade a Ruídos: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pode se tornar sensível a pequenas variações nos dados de treinamento, incluindo ruídos.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Padronização Anormal: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pode aprender padrões que são específicos dos dados de treinamento, mas não são generalizáveis.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610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Causas do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Muito Complexo: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o modelo for muito complexo em relação à quantidade de dados disponíveis, ele pode aprender a representar o ruído nos dados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Treinamento Excessivo: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Treinar o modelo por muitas épocas ou permitir que ele veja os mesmos dados várias vezes pode levar ao memorização dos dados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Falta de Dados: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Quando há poucos dados de treinamento disponíveis, o modelo pode ser mais propenso a sobreajuste, pois tem menos exemplos para aprender padrões gerais.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Ausência de 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 falta de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ou data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augmentation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 permitir que o modelo se ajuste excessivamente aos dados.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80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Como lidar com 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Utilizar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(desativação aleatória de neurônios durante o treinamento),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(penalização dos valores dos parâmetros) e Batch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Normalization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 ajudar a controlar a complexidade do modelo.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Coletar mais dados de treinamento pode reduzir o risco de sobreajuste, pois o modelo terá mais exemplos para aprender padrões.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Validação Cruzada: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Utilizar validação cruzada pode ajudar a avaliar o desempenho do modelo em diferentes conjuntos de dados e identificar quando ele está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sobreajustando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Monitoramento do Desempenho: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Acompanhar o desempenho do modelo nos dados de treinamento e de validação/teste pode ajudar a identificar quando o sobreajuste está ocorrendo.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Simplificar o Modelo: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Reduzir a complexidade do modelo, removendo camadas ou neurônios, pode ajudar a prevenir o sobreajuste.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394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176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Hiperparâmetros são configurações ajustáveis definidas antes do treinamento de um modelo de aprendizado de máquina. Eles não são aprendidos pelo modelo durante o treinamento, mas sim definidos pelo cientista de dados ou engenheiro de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 Hiperparâmetros influenciam como o modelo é treinado e como ele aprende os padrões nos dados, afetando diretamente o desempenho e a capacidade de generalização do modelo. Exemplos de hiperparâmetros incluem a taxa de aprendizado, o número de camadas e neurônios em uma rede neural, os parâmetros de regularização e o tamanho do lote de treinamento. A escolha adequada de hiperparâmetros é crucial para otimizar o desempenho do modelo.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550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https://colab.research.google.com/github/zz4fap/tp557-iot-ml/blob/master/examples/Detec%C3%A7%C3%A3o_de_d%C3%ADgitos_escritos_%C3%A0_m%C3%A3o_com_dados_de_valida%C3%A7%C3%A3o_e_teste.ipynb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https://colab.research.google.com/github/zz4fap/tp557-iot-ml/blob/master/exercises/Exercicio_datasets.ipynb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5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91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36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79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165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subajuste (underfitting) é um problema que ocorre quando um modelo de rede neural não é capaz de capturar adequadamente os padrões e relações presentes nos dados de treinamento. Isso resulta em um modelo que não consegue se adaptar aos dados de forma suficientemente precisa, levando a um desempenho insatisfatório tanto nos dados de treinamento quanto nos dados de validação/teste. Em outras palavras, o modelo é muito simplificado para representar a complexidade dos dados.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Características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Baixo: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terá uma baixa precisão e desempenho geral, tanto nos dados de treinamento quanto nos dados de validação/teste.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Erro de Treinamento Elevado: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erro de treinamento será relativamente alto, indicando que o modelo não consegue ajustar os dados de treinamento com precisão.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Baixa Complexidade: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Modelos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subajustados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costumam ser muito simples, com poucos parâmetros ou camadas, o que os torna incapazes de representar as nuances complexas dos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Incapacidade de Generalização: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Como o modelo não consegue capturar os padrões nos dados, ele terá dificuldade em generalizar para novos dados que não foram vistos durante o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509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Causas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Muito Simples: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o modelo for muito básico em relação à complexidade dos dados, ele não terá capacidade para se ajustar adequadamente.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Dificuldade de Representação: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Algumas redes neurais podem não ter camadas ou neurônios suficientes para representar a complexidade dos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Poucas Épocas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Um treinamento insuficiente pode resultar em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pois o modelo não teve oportunidade de aprender os padrões nos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Falta de Dados: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Quando há poucos dados de treinamento disponíveis, o modelo pode não ser capaz de aprender com eficácia as características relevantes.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45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Detec%C3%A7%C3%A3o_de_d%C3%ADgitos_escritos_%C3%A0_m%C3%A3o_com_dados_de_valida%C3%A7%C3%A3o_e_teste.ipynb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datasets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 err="1"/>
              <a:t>Datasets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42A89-D4FA-4919-1552-72DB66CD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DFAB3D-88C4-A40C-1FFE-5BF9FD5EB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0386" cy="5032375"/>
          </a:xfrm>
        </p:spPr>
        <p:txBody>
          <a:bodyPr/>
          <a:lstStyle/>
          <a:p>
            <a:r>
              <a:rPr lang="pt-BR" dirty="0"/>
              <a:t>Um outro problema que podemos encontrar, mas </a:t>
            </a:r>
            <a:r>
              <a:rPr lang="pt-BR" b="1" i="1" dirty="0">
                <a:solidFill>
                  <a:srgbClr val="00B050"/>
                </a:solidFill>
              </a:rPr>
              <a:t>em uma escala muito menor</a:t>
            </a:r>
            <a:r>
              <a:rPr lang="pt-BR" dirty="0"/>
              <a:t>, é o extremo oposto do sobreajuste, chamado de </a:t>
            </a:r>
            <a:r>
              <a:rPr lang="pt-BR" b="1" i="1" dirty="0"/>
              <a:t>subajuste</a:t>
            </a:r>
            <a:r>
              <a:rPr lang="pt-BR" dirty="0"/>
              <a:t> (</a:t>
            </a:r>
            <a:r>
              <a:rPr lang="pt-BR" i="1" dirty="0"/>
              <a:t>underfitting</a:t>
            </a:r>
            <a:r>
              <a:rPr lang="pt-BR" dirty="0"/>
              <a:t>).</a:t>
            </a:r>
          </a:p>
          <a:p>
            <a:r>
              <a:rPr lang="pt-BR" b="0" i="0" dirty="0">
                <a:effectLst/>
              </a:rPr>
              <a:t>Nesse caso,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é muito simples para aprender </a:t>
            </a:r>
            <a:r>
              <a:rPr lang="pt-BR" b="0" i="0" dirty="0">
                <a:effectLst/>
              </a:rPr>
              <a:t>a relação subjacente nos dados de treinamento, ou seja,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 padrão geral por trás dos dados de treinamento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p:pic>
        <p:nvPicPr>
          <p:cNvPr id="1028" name="Picture 4" descr="Overfitting vs Underfitting in Neural Network and Comparison of Error rate  with Complexity Graph | by Khush Patel | Towards Data Science">
            <a:extLst>
              <a:ext uri="{FF2B5EF4-FFF2-40B4-BE49-F238E27FC236}">
                <a16:creationId xmlns:a16="http://schemas.microsoft.com/office/drawing/2014/main" id="{7F05446A-F06D-3BEC-420E-6ACCB2C49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" t="26610" r="50000" b="4479"/>
          <a:stretch/>
        </p:blipFill>
        <p:spPr bwMode="auto">
          <a:xfrm>
            <a:off x="838200" y="2238704"/>
            <a:ext cx="4484249" cy="354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7144A-7930-D024-5C44-9669D545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tais problemas?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EC7CB-1372-E300-F6CB-831C318B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572" y="1825624"/>
            <a:ext cx="5780690" cy="5032375"/>
          </a:xfrm>
        </p:spPr>
        <p:txBody>
          <a:bodyPr/>
          <a:lstStyle/>
          <a:p>
            <a:r>
              <a:rPr lang="pt-BR" dirty="0"/>
              <a:t>Precisamos de </a:t>
            </a:r>
            <a:r>
              <a:rPr lang="pt-BR" b="1" i="1" dirty="0">
                <a:solidFill>
                  <a:srgbClr val="00B050"/>
                </a:solidFill>
              </a:rPr>
              <a:t>uma forma para analisar e evitar que o modelo se subajuste ou sobreajuste </a:t>
            </a:r>
            <a:r>
              <a:rPr lang="pt-BR" dirty="0"/>
              <a:t>aos dados do conjunto de treinamento.</a:t>
            </a:r>
          </a:p>
          <a:p>
            <a:r>
              <a:rPr lang="pt-BR" dirty="0"/>
              <a:t>Para isso, </a:t>
            </a:r>
            <a:r>
              <a:rPr lang="pt-BR" b="1" i="1" dirty="0">
                <a:solidFill>
                  <a:srgbClr val="7030A0"/>
                </a:solidFill>
              </a:rPr>
              <a:t>dividimos o conjunto total de exemplos em subconjuntos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0103FF-B9AD-5CEF-AAA9-3F55C3E60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1" t="10453" r="6597" b="2754"/>
          <a:stretch/>
        </p:blipFill>
        <p:spPr bwMode="auto">
          <a:xfrm>
            <a:off x="399393" y="2417379"/>
            <a:ext cx="5452728" cy="320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8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6488"/>
            <a:ext cx="11216148" cy="1451511"/>
          </a:xfrm>
        </p:spPr>
        <p:txBody>
          <a:bodyPr>
            <a:normAutofit/>
          </a:bodyPr>
          <a:lstStyle/>
          <a:p>
            <a:r>
              <a:rPr lang="pt-BR" dirty="0"/>
              <a:t>Antes de falarmos sobre a divisão do conjunto total de dados, vamos falar um pouco mais sobre esses dois problemas que modelos de ML podem apresentar, 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e 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447925" y="178764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729064" y="150735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971936" y="153116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135534" y="150628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328700" y="232783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219316" y="409594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5086869" y="180001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757665" y="178764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9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90852"/>
            <a:ext cx="11216148" cy="1767147"/>
          </a:xfrm>
        </p:spPr>
        <p:txBody>
          <a:bodyPr>
            <a:normAutofit fontScale="92500"/>
          </a:bodyPr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</a:t>
            </a:r>
            <a:r>
              <a:rPr lang="pt-BR" b="0" i="0" dirty="0">
                <a:effectLst/>
              </a:rPr>
              <a:t>ocorre quando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é capaz de capturar </a:t>
            </a:r>
            <a:r>
              <a:rPr lang="pt-BR" b="0" i="0" dirty="0">
                <a:effectLst/>
              </a:rPr>
              <a:t>adequadamente 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relações e padrões presentes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FF0000"/>
                </a:solidFill>
                <a:effectLst/>
              </a:rPr>
              <a:t>modelo é muito simples </a:t>
            </a:r>
            <a:r>
              <a:rPr lang="pt-BR" b="0" i="0" dirty="0">
                <a:effectLst/>
              </a:rPr>
              <a:t>para representar a complexidade dos dados.</a:t>
            </a:r>
          </a:p>
          <a:p>
            <a:r>
              <a:rPr lang="pt-BR" dirty="0"/>
              <a:t>O modelo apresenta um </a:t>
            </a:r>
            <a:r>
              <a:rPr lang="pt-BR" b="1" i="1" dirty="0">
                <a:solidFill>
                  <a:srgbClr val="00B050"/>
                </a:solidFill>
              </a:rPr>
              <a:t>erro muito alto no conjunto de treinamento</a:t>
            </a:r>
            <a:r>
              <a:rPr lang="pt-BR" dirty="0"/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subajuste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3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6487"/>
            <a:ext cx="11216148" cy="1451511"/>
          </a:xfrm>
        </p:spPr>
        <p:txBody>
          <a:bodyPr>
            <a:normAutofit/>
          </a:bodyPr>
          <a:lstStyle/>
          <a:p>
            <a:r>
              <a:rPr lang="pt-BR" dirty="0"/>
              <a:t>Algumas causas do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são: </a:t>
            </a:r>
            <a:r>
              <a:rPr lang="pt-BR" b="1" i="1" dirty="0"/>
              <a:t>modelo muito simples </a:t>
            </a:r>
            <a:r>
              <a:rPr lang="pt-BR" dirty="0"/>
              <a:t>(i.e., sem complexidade), </a:t>
            </a:r>
            <a:r>
              <a:rPr lang="pt-BR" b="1" i="1" dirty="0"/>
              <a:t>poucas épocas de treinamento</a:t>
            </a:r>
            <a:r>
              <a:rPr lang="pt-BR" dirty="0"/>
              <a:t> e </a:t>
            </a:r>
            <a:r>
              <a:rPr lang="pt-BR" b="1" i="1" dirty="0"/>
              <a:t>falta de dados</a:t>
            </a:r>
            <a:r>
              <a:rPr lang="pt-BR" dirty="0"/>
              <a:t> (modelo falha em aprender as características relevantes).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05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9865"/>
            <a:ext cx="11216148" cy="1648134"/>
          </a:xfrm>
        </p:spPr>
        <p:txBody>
          <a:bodyPr>
            <a:normAutofit/>
          </a:bodyPr>
          <a:lstStyle/>
          <a:p>
            <a:r>
              <a:rPr lang="pt-BR" dirty="0"/>
              <a:t>Para mitigar o problema, podemos </a:t>
            </a:r>
            <a:r>
              <a:rPr lang="pt-BR" b="1" i="1" dirty="0"/>
              <a:t>aumentar a complexidade</a:t>
            </a:r>
            <a:r>
              <a:rPr lang="pt-BR" dirty="0"/>
              <a:t> do modelo (e.g., aumentar camadas e neurônios), </a:t>
            </a:r>
            <a:r>
              <a:rPr lang="pt-BR" b="1" i="1" dirty="0"/>
              <a:t>ajustar os hiperparâmetros </a:t>
            </a:r>
            <a:r>
              <a:rPr lang="pt-BR" dirty="0"/>
              <a:t>(e.g., passo de aprendizagem), </a:t>
            </a:r>
            <a:r>
              <a:rPr lang="pt-BR" b="1" i="1" dirty="0"/>
              <a:t>treinar por mais épocas </a:t>
            </a:r>
            <a:r>
              <a:rPr lang="pt-BR" dirty="0"/>
              <a:t>e </a:t>
            </a:r>
            <a:r>
              <a:rPr lang="pt-BR" b="1" i="1" dirty="0"/>
              <a:t>aumentar o conjunto de treinamento</a:t>
            </a:r>
            <a:r>
              <a:rPr lang="pt-BR" dirty="0"/>
              <a:t>, se possível.</a:t>
            </a:r>
          </a:p>
          <a:p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505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6301"/>
            <a:ext cx="11216148" cy="217170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 </a:t>
            </a:r>
            <a:r>
              <a:rPr lang="pt-BR" b="0" i="0" dirty="0">
                <a:effectLst/>
              </a:rPr>
              <a:t>ocorre quando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 e acaba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perdendo a capacidade de generalizar </a:t>
            </a:r>
            <a:r>
              <a:rPr lang="pt-BR" b="0" i="0" dirty="0">
                <a:effectLst/>
              </a:rPr>
              <a:t>para dados que não foram vistos durante o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Em outras palavras, o modelo </a:t>
            </a:r>
            <a:r>
              <a:rPr lang="pt-BR" b="1" i="0" dirty="0">
                <a:solidFill>
                  <a:srgbClr val="FF0000"/>
                </a:solidFill>
                <a:effectLst/>
              </a:rPr>
              <a:t>“</a:t>
            </a:r>
            <a:r>
              <a:rPr lang="pt-BR" b="1" i="1" dirty="0">
                <a:solidFill>
                  <a:srgbClr val="FF0000"/>
                </a:solidFill>
                <a:effectLst/>
              </a:rPr>
              <a:t>memoriza” os dados de treinamento </a:t>
            </a:r>
            <a:r>
              <a:rPr lang="pt-BR" b="0" i="0" dirty="0">
                <a:effectLst/>
              </a:rPr>
              <a:t>em vez de aprender padrões gerais.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O modelo apresenta </a:t>
            </a:r>
            <a:r>
              <a:rPr lang="pt-BR" b="1" i="1" dirty="0">
                <a:solidFill>
                  <a:srgbClr val="00B050"/>
                </a:solidFill>
              </a:rPr>
              <a:t>erro muito baixo no conjunto de treinamento</a:t>
            </a:r>
            <a:r>
              <a:rPr lang="pt-BR" dirty="0"/>
              <a:t>, próximo de zero.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374003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397816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11635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668320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92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2451"/>
            <a:ext cx="11216148" cy="1935549"/>
          </a:xfrm>
        </p:spPr>
        <p:txBody>
          <a:bodyPr>
            <a:normAutofit/>
          </a:bodyPr>
          <a:lstStyle/>
          <a:p>
            <a:r>
              <a:rPr lang="pt-BR" dirty="0"/>
              <a:t>Algumas causas do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 são: </a:t>
            </a:r>
            <a:r>
              <a:rPr lang="pt-BR" b="1" i="1" dirty="0"/>
              <a:t>modelo muito complexo </a:t>
            </a:r>
            <a:r>
              <a:rPr lang="pt-BR" dirty="0"/>
              <a:t>em relação à quantidade de dados, </a:t>
            </a:r>
            <a:r>
              <a:rPr lang="pt-BR" b="1" i="1" dirty="0"/>
              <a:t>treinamento excessivo </a:t>
            </a:r>
            <a:r>
              <a:rPr lang="pt-BR" dirty="0"/>
              <a:t>(</a:t>
            </a:r>
            <a:r>
              <a:rPr lang="pt-BR" b="0" i="0" dirty="0">
                <a:effectLst/>
              </a:rPr>
              <a:t>leva à memorização dos dados de treinamento)</a:t>
            </a:r>
            <a:r>
              <a:rPr lang="pt-BR" dirty="0"/>
              <a:t>, </a:t>
            </a:r>
            <a:r>
              <a:rPr lang="pt-BR" b="1" i="1" dirty="0"/>
              <a:t>f</a:t>
            </a:r>
            <a:r>
              <a:rPr lang="pt-BR" b="1" i="1" dirty="0">
                <a:effectLst/>
              </a:rPr>
              <a:t>alta de dados </a:t>
            </a:r>
            <a:r>
              <a:rPr lang="pt-BR" dirty="0">
                <a:effectLst/>
              </a:rPr>
              <a:t>(modelo tem poucos</a:t>
            </a:r>
            <a:r>
              <a:rPr lang="pt-BR" b="0" i="0" dirty="0">
                <a:effectLst/>
              </a:rPr>
              <a:t> exemplos para aprender os padrões gerais).</a:t>
            </a:r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374003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397816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11635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668320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5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6301"/>
            <a:ext cx="11216148" cy="2171700"/>
          </a:xfrm>
        </p:spPr>
        <p:txBody>
          <a:bodyPr>
            <a:normAutofit/>
          </a:bodyPr>
          <a:lstStyle/>
          <a:p>
            <a:r>
              <a:rPr lang="pt-BR" dirty="0"/>
              <a:t>Para mitigar o problema, podemos </a:t>
            </a:r>
            <a:r>
              <a:rPr lang="pt-BR" b="1" i="1" dirty="0"/>
              <a:t>aumentar os dados de treinamento</a:t>
            </a:r>
            <a:r>
              <a:rPr lang="pt-BR" dirty="0"/>
              <a:t>, se possível, </a:t>
            </a:r>
            <a:r>
              <a:rPr lang="pt-BR" b="1" i="1" dirty="0"/>
              <a:t>r</a:t>
            </a:r>
            <a:r>
              <a:rPr lang="pt-BR" b="1" i="1" dirty="0">
                <a:effectLst/>
              </a:rPr>
              <a:t>eduzir a complexidade do modelo</a:t>
            </a:r>
            <a:r>
              <a:rPr lang="pt-BR" b="1" i="1" dirty="0"/>
              <a:t> </a:t>
            </a:r>
            <a:r>
              <a:rPr lang="pt-BR" dirty="0"/>
              <a:t>(e.g., </a:t>
            </a:r>
            <a:r>
              <a:rPr lang="pt-BR" b="0" i="0" dirty="0">
                <a:effectLst/>
              </a:rPr>
              <a:t>removendo camadas ou neurônios), </a:t>
            </a:r>
            <a:r>
              <a:rPr lang="pt-BR" b="1" i="1" dirty="0">
                <a:effectLst/>
              </a:rPr>
              <a:t>aplicar técnicas de regularização </a:t>
            </a:r>
            <a:r>
              <a:rPr lang="pt-BR" b="0" i="0" dirty="0">
                <a:effectLst/>
              </a:rPr>
              <a:t>(e.g., </a:t>
            </a:r>
            <a:r>
              <a:rPr lang="pt-BR" b="0" i="1" dirty="0" err="1">
                <a:effectLst/>
              </a:rPr>
              <a:t>dropout</a:t>
            </a:r>
            <a:r>
              <a:rPr lang="pt-BR" b="0" i="0" dirty="0">
                <a:effectLst/>
              </a:rPr>
              <a:t>, penalizações L1 ou L2, </a:t>
            </a:r>
            <a:r>
              <a:rPr lang="pt-BR" b="1" i="1" dirty="0">
                <a:effectLst/>
              </a:rPr>
              <a:t>early-stop</a:t>
            </a:r>
            <a:r>
              <a:rPr lang="pt-BR" b="0" i="0" dirty="0">
                <a:effectLst/>
              </a:rPr>
              <a:t> (</a:t>
            </a:r>
            <a:r>
              <a:rPr lang="pt-BR" dirty="0"/>
              <a:t>termina o treinamento quando o modelo começa sobreajustar</a:t>
            </a:r>
            <a:r>
              <a:rPr lang="pt-BR" b="0" i="0" dirty="0">
                <a:effectLst/>
              </a:rPr>
              <a:t>).</a:t>
            </a:r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701915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421628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445441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420556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59260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715945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714294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701915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0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8645"/>
            <a:ext cx="11216148" cy="2089356"/>
          </a:xfrm>
        </p:spPr>
        <p:txBody>
          <a:bodyPr>
            <a:normAutofit lnSpcReduction="10000"/>
          </a:bodyPr>
          <a:lstStyle/>
          <a:p>
            <a:r>
              <a:rPr lang="pt-BR" dirty="0">
                <a:effectLst/>
              </a:rPr>
              <a:t>Encontrar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equilíbrio certo entre a complexidade </a:t>
            </a:r>
            <a:r>
              <a:rPr lang="pt-BR" dirty="0">
                <a:effectLst/>
              </a:rPr>
              <a:t>(ou flexibilidade) do modelo e sua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capacidade de generalização </a:t>
            </a:r>
            <a:r>
              <a:rPr lang="pt-BR" dirty="0">
                <a:effectLst/>
              </a:rPr>
              <a:t>é essencial para obter um modelo com bom desempenho.</a:t>
            </a:r>
          </a:p>
          <a:p>
            <a:r>
              <a:rPr lang="pt-BR" dirty="0"/>
              <a:t>Ou seja, devemos encontrar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equilíbrio entre </a:t>
            </a:r>
            <a:r>
              <a:rPr lang="pt-BR" dirty="0">
                <a:effectLst/>
              </a:rPr>
              <a:t>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muito simples </a:t>
            </a:r>
            <a:r>
              <a:rPr lang="pt-BR" dirty="0">
                <a:effectLst/>
              </a:rPr>
              <a:t>(</a:t>
            </a:r>
            <a:r>
              <a:rPr lang="pt-BR" dirty="0" err="1">
                <a:effectLst/>
              </a:rPr>
              <a:t>subajuste</a:t>
            </a:r>
            <a:r>
              <a:rPr lang="pt-BR" dirty="0">
                <a:effectLst/>
              </a:rPr>
              <a:t>) 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muito complexo </a:t>
            </a:r>
            <a:r>
              <a:rPr lang="pt-BR" dirty="0">
                <a:effectLst/>
              </a:rPr>
              <a:t>(sobreajuste).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701915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421628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445441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420556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59260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715945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714294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701915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345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3593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aprendemos como criar </a:t>
            </a:r>
            <a:r>
              <a:rPr lang="pt-BR" b="1" i="1" dirty="0">
                <a:solidFill>
                  <a:srgbClr val="00B050"/>
                </a:solidFill>
              </a:rPr>
              <a:t>classificadores</a:t>
            </a:r>
            <a:r>
              <a:rPr lang="pt-BR" dirty="0"/>
              <a:t>, em particular para classificação de imagens, </a:t>
            </a:r>
            <a:r>
              <a:rPr lang="pt-BR" b="1" i="1" dirty="0">
                <a:solidFill>
                  <a:srgbClr val="00B050"/>
                </a:solidFill>
              </a:rPr>
              <a:t>utilizando redes neurais densas</a:t>
            </a:r>
            <a:r>
              <a:rPr lang="pt-BR" dirty="0"/>
              <a:t>.</a:t>
            </a:r>
          </a:p>
          <a:p>
            <a:r>
              <a:rPr lang="pt-BR" dirty="0"/>
              <a:t>Após treinar o modelo, medimos sua </a:t>
            </a:r>
            <a:r>
              <a:rPr lang="pt-BR" b="1" i="1" dirty="0">
                <a:solidFill>
                  <a:srgbClr val="00B050"/>
                </a:solidFill>
              </a:rPr>
              <a:t>acurácia</a:t>
            </a:r>
            <a:r>
              <a:rPr lang="pt-BR" dirty="0"/>
              <a:t> e, após alguns testes básicos, verificamos que </a:t>
            </a:r>
            <a:r>
              <a:rPr lang="pt-BR" b="1" i="1" dirty="0">
                <a:solidFill>
                  <a:srgbClr val="00B050"/>
                </a:solidFill>
              </a:rPr>
              <a:t>o modelo treinado reconhece as imagens muito bem</a:t>
            </a:r>
            <a:r>
              <a:rPr lang="pt-BR" dirty="0"/>
              <a:t>.</a:t>
            </a:r>
          </a:p>
          <a:p>
            <a:r>
              <a:rPr lang="pt-BR" dirty="0"/>
              <a:t>Porém, essa </a:t>
            </a:r>
            <a:r>
              <a:rPr lang="pt-BR" b="1" i="1" dirty="0">
                <a:solidFill>
                  <a:srgbClr val="00B050"/>
                </a:solidFill>
              </a:rPr>
              <a:t>análise simplista pode nos levar a uma falsa sensação de segurança</a:t>
            </a:r>
            <a:r>
              <a:rPr lang="pt-BR" dirty="0"/>
              <a:t>.</a:t>
            </a:r>
          </a:p>
          <a:p>
            <a:r>
              <a:rPr lang="pt-BR" dirty="0"/>
              <a:t>Assim, neste tópico vamos </a:t>
            </a:r>
            <a:r>
              <a:rPr lang="pt-BR" b="1" i="1" dirty="0">
                <a:solidFill>
                  <a:srgbClr val="00B050"/>
                </a:solidFill>
              </a:rPr>
              <a:t>explorar alguns problemas </a:t>
            </a:r>
            <a:r>
              <a:rPr lang="pt-BR" dirty="0"/>
              <a:t>em torno desta análise superficial e </a:t>
            </a:r>
            <a:r>
              <a:rPr lang="pt-BR" b="1" i="1" dirty="0">
                <a:solidFill>
                  <a:srgbClr val="00B050"/>
                </a:solidFill>
              </a:rPr>
              <a:t>aprender algumas abordagens </a:t>
            </a:r>
            <a:r>
              <a:rPr lang="pt-BR" dirty="0"/>
              <a:t>que podemos utilizar para evitar erros ao treinarmos uma rede neural de forma ingênua.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238420-A23F-DE85-A170-45E0B437C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365"/>
            <a:ext cx="10515600" cy="951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5400" b="1" i="1" dirty="0"/>
              <a:t>Como encontramos esse </a:t>
            </a:r>
            <a:r>
              <a:rPr lang="pt-BR" sz="5400" b="1" i="1" dirty="0">
                <a:effectLst/>
              </a:rPr>
              <a:t>equilíbrio?</a:t>
            </a:r>
            <a:endParaRPr lang="pt-BR" sz="5400" b="1" i="1" dirty="0"/>
          </a:p>
        </p:txBody>
      </p:sp>
    </p:spTree>
    <p:extLst>
      <p:ext uri="{BB962C8B-B14F-4D97-AF65-F5344CB8AC3E}">
        <p14:creationId xmlns:p14="http://schemas.microsoft.com/office/powerpoint/2010/main" val="190258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Dividir para conquistar!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/>
          <a:lstStyle/>
          <a:p>
            <a:r>
              <a:rPr lang="pt-BR" dirty="0"/>
              <a:t>Nossa ideia inicial foi </a:t>
            </a:r>
            <a:r>
              <a:rPr lang="pt-BR" b="1" i="1" dirty="0">
                <a:solidFill>
                  <a:srgbClr val="00B050"/>
                </a:solidFill>
              </a:rPr>
              <a:t>treinar o modelo com todos os exemplos</a:t>
            </a:r>
            <a:r>
              <a:rPr lang="pt-BR" dirty="0"/>
              <a:t>, pois </a:t>
            </a:r>
            <a:r>
              <a:rPr lang="pt-BR" b="1" i="1" dirty="0">
                <a:solidFill>
                  <a:srgbClr val="00B050"/>
                </a:solidFill>
              </a:rPr>
              <a:t>quanto mais dados </a:t>
            </a:r>
            <a:r>
              <a:rPr lang="pt-BR" dirty="0"/>
              <a:t>tivermos, </a:t>
            </a:r>
            <a:r>
              <a:rPr lang="pt-BR" b="1" i="1" dirty="0">
                <a:solidFill>
                  <a:srgbClr val="00B050"/>
                </a:solidFill>
              </a:rPr>
              <a:t>mais ele irá aprender</a:t>
            </a:r>
            <a:r>
              <a:rPr lang="pt-BR" dirty="0"/>
              <a:t>.</a:t>
            </a:r>
          </a:p>
          <a:p>
            <a:r>
              <a:rPr lang="pt-BR" dirty="0"/>
              <a:t>Porém, quando o modelo é treinado com todos os exemplos que possuímos, nós </a:t>
            </a:r>
            <a:r>
              <a:rPr lang="pt-BR" b="1" i="1" dirty="0">
                <a:solidFill>
                  <a:srgbClr val="00B050"/>
                </a:solidFill>
              </a:rPr>
              <a:t>não conseguimos mensurar o quão bem ele se sai com dados inéditos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Generalizar vs. Sobreajustar.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70ACEEF-0F17-B82A-D62D-51E980D81E7E}"/>
              </a:ext>
            </a:extLst>
          </p:cNvPr>
          <p:cNvSpPr/>
          <p:nvPr/>
        </p:nvSpPr>
        <p:spPr>
          <a:xfrm>
            <a:off x="98322" y="3084153"/>
            <a:ext cx="6548284" cy="6292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</a:t>
            </a: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8B5B3C9E-B7D2-1262-B3E6-67BDA1AF41D7}"/>
              </a:ext>
            </a:extLst>
          </p:cNvPr>
          <p:cNvSpPr/>
          <p:nvPr/>
        </p:nvSpPr>
        <p:spPr>
          <a:xfrm rot="5400000">
            <a:off x="3195484" y="826778"/>
            <a:ext cx="353962" cy="65482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3CCAAF-1FB7-D72B-8539-63477C29D465}"/>
              </a:ext>
            </a:extLst>
          </p:cNvPr>
          <p:cNvSpPr txBox="1"/>
          <p:nvPr/>
        </p:nvSpPr>
        <p:spPr>
          <a:xfrm>
            <a:off x="98320" y="4277903"/>
            <a:ext cx="654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Conjunto de dados com todos os exemplos (e.g., imagens) que foram coletados.</a:t>
            </a:r>
          </a:p>
        </p:txBody>
      </p:sp>
    </p:spTree>
    <p:extLst>
      <p:ext uri="{BB962C8B-B14F-4D97-AF65-F5344CB8AC3E}">
        <p14:creationId xmlns:p14="http://schemas.microsoft.com/office/powerpoint/2010/main" val="391676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Dividir para conquistar!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>
            <a:normAutofit/>
          </a:bodyPr>
          <a:lstStyle/>
          <a:p>
            <a:r>
              <a:rPr lang="pt-BR" dirty="0"/>
              <a:t>E se dividirmos o conjunto total de exemplos em conjuntos menores?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treinamento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validação</a:t>
            </a:r>
            <a:endParaRPr lang="pt-BR" b="1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teste</a:t>
            </a:r>
            <a:endParaRPr lang="pt-BR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88B23B8-5113-3888-77B7-BB6BAC36ED69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89405E4-B2C1-EA4B-F1E2-BF6295A09601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B5D56B6-071A-9C23-7908-C117CAFB472D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01EFED6-A10D-AFB1-1044-2FC0A0D026EA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62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effectLst/>
              </a:rPr>
              <a:t>Conjunto de treinamento</a:t>
            </a:r>
            <a:r>
              <a:rPr lang="pt-BR" dirty="0">
                <a:effectLst/>
              </a:rPr>
              <a:t>: usado para atualizar os parâmetros (i.e., pesos) do modelo.</a:t>
            </a:r>
          </a:p>
          <a:p>
            <a:r>
              <a:rPr lang="pt-BR" dirty="0"/>
              <a:t>É o maior dos três subconjuntos.</a:t>
            </a:r>
            <a:endParaRPr lang="pt-BR" dirty="0">
              <a:effectLst/>
            </a:endParaRPr>
          </a:p>
          <a:p>
            <a:r>
              <a:rPr lang="pt-BR" b="1" i="1" dirty="0"/>
              <a:t>Tamanho do subconjunto</a:t>
            </a:r>
            <a:r>
              <a:rPr lang="pt-BR" dirty="0"/>
              <a:t>: geralmente de </a:t>
            </a:r>
            <a:r>
              <a:rPr lang="pt-BR" dirty="0">
                <a:effectLst/>
              </a:rPr>
              <a:t>70% a 80% do total.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D3CCE0A-2911-037A-D8A8-8B58FDFE8164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4695352-AA0B-095F-460A-BB9FCC8530C0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A450083-62C5-B841-123D-A9EE9ABF26E4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AB0AF8-615D-0889-3527-10EC78D8E2B7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94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validação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1" y="1825624"/>
            <a:ext cx="5388077" cy="5032375"/>
          </a:xfrm>
        </p:spPr>
        <p:txBody>
          <a:bodyPr>
            <a:normAutofit/>
          </a:bodyPr>
          <a:lstStyle/>
          <a:p>
            <a:r>
              <a:rPr lang="pt-BR" b="1" i="1" dirty="0"/>
              <a:t>Conjunto de validação</a:t>
            </a:r>
            <a:r>
              <a:rPr lang="pt-BR" dirty="0"/>
              <a:t>: usado para avaliar o </a:t>
            </a:r>
            <a:r>
              <a:rPr lang="pt-BR" b="1" i="1" dirty="0">
                <a:solidFill>
                  <a:srgbClr val="00B050"/>
                </a:solidFill>
              </a:rPr>
              <a:t>desempenho do modelo em dados inéditos e ajustar hiperparâmetros</a:t>
            </a:r>
            <a:r>
              <a:rPr lang="pt-BR" dirty="0"/>
              <a:t>.</a:t>
            </a:r>
          </a:p>
          <a:p>
            <a:r>
              <a:rPr lang="pt-BR" b="1" i="1" dirty="0"/>
              <a:t>Tamanho do subconjunto</a:t>
            </a:r>
            <a:r>
              <a:rPr lang="pt-BR" dirty="0"/>
              <a:t>: geralmente de 10</a:t>
            </a:r>
            <a:r>
              <a:rPr lang="pt-BR" dirty="0">
                <a:effectLst/>
              </a:rPr>
              <a:t>% a 15% do total.</a:t>
            </a:r>
            <a:endParaRPr lang="pt-BR" b="0" i="0" dirty="0">
              <a:effectLst/>
            </a:endParaRPr>
          </a:p>
          <a:p>
            <a:r>
              <a:rPr lang="pt-BR" dirty="0"/>
              <a:t>Avaliar o</a:t>
            </a:r>
            <a:r>
              <a:rPr lang="pt-BR" b="0" i="0" dirty="0">
                <a:effectLst/>
              </a:rPr>
              <a:t> desemp</a:t>
            </a:r>
            <a:r>
              <a:rPr lang="pt-BR" dirty="0"/>
              <a:t>enho do modelo nesse conjunto</a:t>
            </a:r>
            <a:r>
              <a:rPr lang="pt-BR" b="0" i="0" dirty="0">
                <a:effectLst/>
              </a:rPr>
              <a:t> é importante para evitar o subajuste e o sobreajuste.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34867BD-485B-151E-A8D6-3FD97BD5C155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DB8567A-B72C-3862-4679-651D2D165946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ABA3821-4162-3193-ADF3-D76742D62FEC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FDE3367-A304-FC98-F961-58B9F75E98A4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C706BE-281E-38E1-B517-0C374241D539}"/>
              </a:ext>
            </a:extLst>
          </p:cNvPr>
          <p:cNvSpPr txBox="1"/>
          <p:nvPr/>
        </p:nvSpPr>
        <p:spPr>
          <a:xfrm>
            <a:off x="1" y="63963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0" dirty="0">
                <a:effectLst/>
              </a:rPr>
              <a:t>Hiperparâmetros</a:t>
            </a:r>
            <a:r>
              <a:rPr lang="pt-BR" sz="1200" b="0" i="0" dirty="0">
                <a:effectLst/>
              </a:rPr>
              <a:t>: parâmetros que não são aprendidos durante o treinamento do modelo, mas que influenciam </a:t>
            </a:r>
            <a:r>
              <a:rPr lang="pt-BR" sz="1200" dirty="0"/>
              <a:t>seu</a:t>
            </a:r>
            <a:r>
              <a:rPr lang="pt-BR" sz="1200" b="0" i="0" dirty="0">
                <a:effectLst/>
              </a:rPr>
              <a:t> aprendizado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3147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teste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3" y="1825624"/>
            <a:ext cx="5181261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effectLst/>
              </a:rPr>
              <a:t>Conjunto de teste</a:t>
            </a:r>
            <a:r>
              <a:rPr lang="pt-BR" b="1" i="0" dirty="0">
                <a:effectLst/>
              </a:rPr>
              <a:t>:</a:t>
            </a:r>
            <a:r>
              <a:rPr lang="pt-BR" b="0" i="0" dirty="0">
                <a:effectLst/>
              </a:rPr>
              <a:t> conjunto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mantido</a:t>
            </a:r>
            <a:r>
              <a:rPr lang="pt-BR" b="0" i="0" dirty="0">
                <a:effectLst/>
              </a:rPr>
              <a:t> completamente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separado durante todo o processo de desenvolvimento </a:t>
            </a:r>
            <a:r>
              <a:rPr lang="pt-BR" b="0" i="0" dirty="0">
                <a:effectLst/>
              </a:rPr>
              <a:t>do modelo. 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usado apenas no final </a:t>
            </a:r>
            <a:r>
              <a:rPr lang="pt-BR" b="0" i="0" dirty="0">
                <a:effectLst/>
              </a:rPr>
              <a:t>para avaliar o desempenho do modelo em dados inéditos. </a:t>
            </a:r>
          </a:p>
          <a:p>
            <a:r>
              <a:rPr lang="pt-BR" b="1" i="1" dirty="0"/>
              <a:t>Tamanho do subconjunto</a:t>
            </a:r>
            <a:r>
              <a:rPr lang="pt-BR" dirty="0"/>
              <a:t>: geralmente de 10</a:t>
            </a:r>
            <a:r>
              <a:rPr lang="pt-BR" dirty="0">
                <a:effectLst/>
              </a:rPr>
              <a:t>% a 15% do total.</a:t>
            </a:r>
            <a:endParaRPr lang="pt-BR" b="0" i="0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33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4"/>
            <a:ext cx="5614221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Seguindo essa metodologia, poderíamos, por exemplo, escolher uma arquitetura de rede neural e treiná-la para resolver um problema de classificação. </a:t>
            </a:r>
          </a:p>
          <a:p>
            <a:r>
              <a:rPr lang="pt-BR" b="0" i="0" dirty="0">
                <a:effectLst/>
              </a:rPr>
              <a:t>Nos dados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treinamento, a acurácia é de 99.99%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Mas ela é pior nos outros dois conjuntos. </a:t>
            </a:r>
          </a:p>
          <a:p>
            <a:r>
              <a:rPr lang="pt-BR" b="0" i="0" dirty="0">
                <a:effectLst/>
              </a:rPr>
              <a:t>Ela é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90% e 80% nos conjunto de validação e teste</a:t>
            </a:r>
            <a:r>
              <a:rPr lang="pt-BR" b="0" i="0" dirty="0">
                <a:effectLst/>
              </a:rPr>
              <a:t>, respectivamente.</a:t>
            </a:r>
          </a:p>
          <a:p>
            <a:r>
              <a:rPr lang="pt-BR" dirty="0"/>
              <a:t>O que isso pode indicar?</a:t>
            </a:r>
            <a:endParaRPr lang="pt-BR" b="0" i="0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0.9999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0.8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9F0D3D2-EF84-C8F4-C1B8-F7849286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65" y="4227872"/>
            <a:ext cx="3414037" cy="2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1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4"/>
            <a:ext cx="5643716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Podemos estar diante de uma situação igual a da detecção de calçados. </a:t>
            </a:r>
          </a:p>
          <a:p>
            <a:r>
              <a:rPr lang="pt-BR" b="0" i="0" dirty="0">
                <a:effectLst/>
              </a:rPr>
              <a:t>Projetamos uma rede neural que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ótima nos dados de treinamento, mas não tão boa nos outros dados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Uma indicação de sobreajuste.</a:t>
            </a:r>
          </a:p>
          <a:p>
            <a:r>
              <a:rPr lang="pt-BR" b="0" i="0" dirty="0">
                <a:effectLst/>
              </a:rPr>
              <a:t>Os 99.99% nos fazem pensar que temos uma rede muito melhor do que realmente temos. </a:t>
            </a:r>
          </a:p>
          <a:p>
            <a:r>
              <a:rPr lang="pt-BR" b="0" i="0" dirty="0">
                <a:effectLst/>
              </a:rPr>
              <a:t>E se reprojetarmos a rede, reduzindo sua complexidade, e tentamos novamente?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0.9999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3AC9CC-B775-2230-CAB6-E3FB1F505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65" y="4227872"/>
            <a:ext cx="3414037" cy="2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7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0.942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0.925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89887A48-603D-07FB-23A0-746824264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619" y="1825624"/>
            <a:ext cx="5515897" cy="5032375"/>
          </a:xfrm>
        </p:spPr>
        <p:txBody>
          <a:bodyPr>
            <a:normAutofit/>
          </a:bodyPr>
          <a:lstStyle/>
          <a:p>
            <a:r>
              <a:rPr lang="pt-BR" dirty="0"/>
              <a:t>Com uma rede menor, a acurácia no conjunto de treinamento pode até diminuir, mas o </a:t>
            </a:r>
            <a:r>
              <a:rPr lang="pt-BR" b="1" i="1" dirty="0">
                <a:solidFill>
                  <a:srgbClr val="00B050"/>
                </a:solidFill>
              </a:rPr>
              <a:t>mais importante é manter a acurácia da rede nos conjuntos de validação e teste o mais próximos do treinamento</a:t>
            </a:r>
            <a:r>
              <a:rPr lang="pt-BR" dirty="0"/>
              <a:t>.</a:t>
            </a:r>
          </a:p>
          <a:p>
            <a:r>
              <a:rPr lang="pt-BR" dirty="0"/>
              <a:t>Essa proximidade dos valores nos dará uma </a:t>
            </a:r>
            <a:r>
              <a:rPr lang="pt-BR" b="1" i="1" dirty="0">
                <a:solidFill>
                  <a:srgbClr val="00B050"/>
                </a:solidFill>
              </a:rPr>
              <a:t>forte indicação da verdadeira acurácia da rede</a:t>
            </a:r>
            <a:r>
              <a:rPr lang="pt-BR" dirty="0"/>
              <a:t>.</a:t>
            </a:r>
          </a:p>
        </p:txBody>
      </p:sp>
      <p:pic>
        <p:nvPicPr>
          <p:cNvPr id="16" name="Espaço Reservado para Conteúdo 12">
            <a:extLst>
              <a:ext uri="{FF2B5EF4-FFF2-40B4-BE49-F238E27FC236}">
                <a16:creationId xmlns:a16="http://schemas.microsoft.com/office/drawing/2014/main" id="{A2A009AE-37F9-F7D5-4938-B7FCA30A1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04" y="4316360"/>
            <a:ext cx="3577282" cy="17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8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825624"/>
            <a:ext cx="5906814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Podemos extrair informações muito importantes a partir dos </a:t>
            </a:r>
            <a:r>
              <a:rPr lang="pt-BR" b="1" i="1" dirty="0">
                <a:solidFill>
                  <a:srgbClr val="00B050"/>
                </a:solidFill>
              </a:rPr>
              <a:t>resultados de erro ao longo das épocas de treinamento</a:t>
            </a:r>
            <a:r>
              <a:rPr lang="pt-BR" dirty="0"/>
              <a:t> de um modelo.</a:t>
            </a:r>
          </a:p>
          <a:p>
            <a:r>
              <a:rPr lang="pt-BR" dirty="0"/>
              <a:t>Por exemplo, se </a:t>
            </a:r>
            <a:r>
              <a:rPr lang="pt-BR" b="1" i="1" dirty="0">
                <a:solidFill>
                  <a:srgbClr val="00B050"/>
                </a:solidFill>
              </a:rPr>
              <a:t>ambos os erros são altos</a:t>
            </a:r>
            <a:r>
              <a:rPr lang="pt-BR" dirty="0"/>
              <a:t>, temos a ocorrência de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subajuste</a:t>
            </a:r>
            <a:r>
              <a:rPr lang="pt-BR" b="1" i="1" dirty="0">
                <a:solidFill>
                  <a:srgbClr val="00B050"/>
                </a:solidFill>
              </a:rPr>
              <a:t>.</a:t>
            </a:r>
            <a:endParaRPr lang="pt-BR" dirty="0"/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7030A0"/>
                </a:solidFill>
              </a:rPr>
              <a:t>modelo não tem complexidade </a:t>
            </a:r>
            <a:r>
              <a:rPr lang="pt-BR" dirty="0"/>
              <a:t>o suficiente para encontrar um padrão geral e/</a:t>
            </a:r>
            <a:r>
              <a:rPr lang="pt-BR" b="1" i="1" dirty="0">
                <a:solidFill>
                  <a:srgbClr val="7030A0"/>
                </a:solidFill>
              </a:rPr>
              <a:t>ou ainda não treinou o suficiente </a:t>
            </a:r>
            <a:r>
              <a:rPr lang="pt-BR" dirty="0"/>
              <a:t>(i.e., épocas iniciais).</a:t>
            </a:r>
          </a:p>
          <a:p>
            <a:r>
              <a:rPr lang="pt-BR" dirty="0"/>
              <a:t>Aumentar o passo de aprendizagem pode ajudar a mitigar o problema.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DC8066-CA5D-5752-C404-17B9795B85A1}"/>
              </a:ext>
            </a:extLst>
          </p:cNvPr>
          <p:cNvSpPr/>
          <p:nvPr/>
        </p:nvSpPr>
        <p:spPr>
          <a:xfrm>
            <a:off x="838200" y="2585547"/>
            <a:ext cx="1305910" cy="2900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18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Reconhecendo calçados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70" y="1825625"/>
            <a:ext cx="5474814" cy="5032376"/>
          </a:xfrm>
        </p:spPr>
        <p:txBody>
          <a:bodyPr/>
          <a:lstStyle/>
          <a:p>
            <a:r>
              <a:rPr lang="pt-BR" dirty="0"/>
              <a:t>Imaginem uma situação onde queremos treinar uma </a:t>
            </a:r>
            <a:r>
              <a:rPr lang="pt-BR" b="1" i="1" dirty="0">
                <a:solidFill>
                  <a:srgbClr val="00B050"/>
                </a:solidFill>
              </a:rPr>
              <a:t>rede neural</a:t>
            </a:r>
            <a:r>
              <a:rPr lang="pt-BR" dirty="0"/>
              <a:t> para </a:t>
            </a:r>
            <a:r>
              <a:rPr lang="pt-BR" b="1" i="1" dirty="0">
                <a:solidFill>
                  <a:srgbClr val="00B050"/>
                </a:solidFill>
              </a:rPr>
              <a:t>reconhecer diferentes tipos de calçados</a:t>
            </a:r>
            <a:r>
              <a:rPr lang="pt-BR" dirty="0"/>
              <a:t>.</a:t>
            </a:r>
          </a:p>
          <a:p>
            <a:r>
              <a:rPr lang="pt-BR" dirty="0"/>
              <a:t>É uma tarefa similar a </a:t>
            </a:r>
            <a:r>
              <a:rPr lang="pt-BR" b="1" i="1" dirty="0">
                <a:solidFill>
                  <a:srgbClr val="00B050"/>
                </a:solidFill>
              </a:rPr>
              <a:t>ensinar alguém que nunca viu um calçado antes sobre o que eles realmente são</a:t>
            </a:r>
            <a:r>
              <a:rPr lang="pt-BR" dirty="0"/>
              <a:t> para que no futuro quando essa pessoa ver um objeto ela poder decidir se ele é um calçado ou não.</a:t>
            </a:r>
          </a:p>
        </p:txBody>
      </p:sp>
      <p:pic>
        <p:nvPicPr>
          <p:cNvPr id="1026" name="Picture 2" descr="Barker Shoes | Official Website | English Shoemakers Since 1880 | Barker  Shoes UK">
            <a:extLst>
              <a:ext uri="{FF2B5EF4-FFF2-40B4-BE49-F238E27FC236}">
                <a16:creationId xmlns:a16="http://schemas.microsoft.com/office/drawing/2014/main" id="{4DE9A806-8537-1453-3A4C-2AD7E83B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5668"/>
            <a:ext cx="2606079" cy="16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ços baixos em Sapatos | eBay">
            <a:extLst>
              <a:ext uri="{FF2B5EF4-FFF2-40B4-BE49-F238E27FC236}">
                <a16:creationId xmlns:a16="http://schemas.microsoft.com/office/drawing/2014/main" id="{98243BFE-DB44-FC97-581C-F486B6A7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02" y="1881529"/>
            <a:ext cx="2711945" cy="13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7 Essential Shoes for Men in 2023: Sneakers, Loafers, Boots, Dress Shoes,  and More | GQ">
            <a:extLst>
              <a:ext uri="{FF2B5EF4-FFF2-40B4-BE49-F238E27FC236}">
                <a16:creationId xmlns:a16="http://schemas.microsoft.com/office/drawing/2014/main" id="{CFC9462D-4929-503A-5AE8-14F616EC6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7" y="5262470"/>
            <a:ext cx="2639302" cy="148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5 Best Water Shoes of 2023 | Reviews by Wirecutter">
            <a:extLst>
              <a:ext uri="{FF2B5EF4-FFF2-40B4-BE49-F238E27FC236}">
                <a16:creationId xmlns:a16="http://schemas.microsoft.com/office/drawing/2014/main" id="{A90F23CC-4FF6-721E-5625-5AC321D2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02" y="3375627"/>
            <a:ext cx="2711945" cy="14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oe - Wikipedia">
            <a:extLst>
              <a:ext uri="{FF2B5EF4-FFF2-40B4-BE49-F238E27FC236}">
                <a16:creationId xmlns:a16="http://schemas.microsoft.com/office/drawing/2014/main" id="{D02ACA22-9C4E-DF86-654C-61FC92B1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02" y="4920290"/>
            <a:ext cx="2278897" cy="18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9 Best Sandals of 2023 | Reviews by Wirecutter">
            <a:extLst>
              <a:ext uri="{FF2B5EF4-FFF2-40B4-BE49-F238E27FC236}">
                <a16:creationId xmlns:a16="http://schemas.microsoft.com/office/drawing/2014/main" id="{5E8C2F52-8C11-31F1-A6C1-2BFD37C7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1" y="3623465"/>
            <a:ext cx="2278896" cy="15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743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5283" y="1825624"/>
            <a:ext cx="6127532" cy="5032375"/>
          </a:xfrm>
        </p:spPr>
        <p:txBody>
          <a:bodyPr>
            <a:normAutofit/>
          </a:bodyPr>
          <a:lstStyle/>
          <a:p>
            <a:r>
              <a:rPr lang="pt-BR" dirty="0"/>
              <a:t>Por outro lado, se o </a:t>
            </a:r>
            <a:r>
              <a:rPr lang="pt-BR" b="1" i="1" dirty="0">
                <a:solidFill>
                  <a:srgbClr val="00B050"/>
                </a:solidFill>
              </a:rPr>
              <a:t>erro de treinamento for pequeno e o erro de validação for alto</a:t>
            </a:r>
            <a:r>
              <a:rPr lang="pt-BR" dirty="0"/>
              <a:t>, estamos diante de um caso de </a:t>
            </a:r>
            <a:r>
              <a:rPr lang="pt-BR" b="1" i="1" dirty="0">
                <a:solidFill>
                  <a:srgbClr val="7030A0"/>
                </a:solidFill>
              </a:rPr>
              <a:t>sobreajuste</a:t>
            </a:r>
            <a:r>
              <a:rPr lang="pt-BR" dirty="0"/>
              <a:t>. </a:t>
            </a:r>
          </a:p>
          <a:p>
            <a:r>
              <a:rPr lang="pt-BR" dirty="0"/>
              <a:t>O modelo </a:t>
            </a:r>
            <a:r>
              <a:rPr lang="pt-BR" b="1" i="1" dirty="0">
                <a:solidFill>
                  <a:srgbClr val="7030A0"/>
                </a:solidFill>
              </a:rPr>
              <a:t>tem complexidade maior do que a necessária</a:t>
            </a:r>
            <a:r>
              <a:rPr lang="pt-BR" dirty="0"/>
              <a:t> e/ou </a:t>
            </a:r>
            <a:r>
              <a:rPr lang="pt-BR" b="1" i="1" dirty="0">
                <a:solidFill>
                  <a:srgbClr val="7030A0"/>
                </a:solidFill>
              </a:rPr>
              <a:t>treinou por um número muito grande de épocas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Quando um modelo vê o mesmo conjunto muitas vezes, a tendência é que ele memorize os dados, da mesma forma que ocorre conosco.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1D026E-1069-39FC-B340-8546D2D2486C}"/>
              </a:ext>
            </a:extLst>
          </p:cNvPr>
          <p:cNvSpPr/>
          <p:nvPr/>
        </p:nvSpPr>
        <p:spPr>
          <a:xfrm>
            <a:off x="3626069" y="2522482"/>
            <a:ext cx="977462" cy="296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157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649" y="1825624"/>
            <a:ext cx="6358758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Se </a:t>
            </a:r>
            <a:r>
              <a:rPr lang="pt-BR" b="1" i="1" dirty="0">
                <a:solidFill>
                  <a:srgbClr val="00B050"/>
                </a:solidFill>
              </a:rPr>
              <a:t>ambos os erros são pequenos e próximos</a:t>
            </a:r>
            <a:r>
              <a:rPr lang="pt-BR" dirty="0"/>
              <a:t>, temos um modelo que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b="1" i="1" dirty="0">
                <a:solidFill>
                  <a:srgbClr val="00B0F0"/>
                </a:solidFill>
              </a:rPr>
              <a:t>generaliza bem</a:t>
            </a:r>
            <a:r>
              <a:rPr lang="pt-BR" dirty="0"/>
              <a:t>.</a:t>
            </a:r>
          </a:p>
          <a:p>
            <a:r>
              <a:rPr lang="pt-BR" dirty="0"/>
              <a:t>O modelo atinge um </a:t>
            </a:r>
            <a:r>
              <a:rPr lang="pt-BR" b="1" i="1" dirty="0">
                <a:solidFill>
                  <a:srgbClr val="00B050"/>
                </a:solidFill>
              </a:rPr>
              <a:t>balanço entre complexidade e capacidade de generalização</a:t>
            </a:r>
            <a:r>
              <a:rPr lang="pt-BR" dirty="0"/>
              <a:t>.</a:t>
            </a:r>
          </a:p>
          <a:p>
            <a:r>
              <a:rPr lang="pt-BR" dirty="0"/>
              <a:t>O modelo tem a </a:t>
            </a:r>
            <a:r>
              <a:rPr lang="pt-BR" b="1" i="1" dirty="0">
                <a:solidFill>
                  <a:srgbClr val="00B050"/>
                </a:solidFill>
              </a:rPr>
              <a:t>complexidade ideal </a:t>
            </a:r>
            <a:r>
              <a:rPr lang="pt-BR" dirty="0"/>
              <a:t>para </a:t>
            </a:r>
            <a:r>
              <a:rPr lang="pt-BR" b="1" i="1" dirty="0">
                <a:solidFill>
                  <a:srgbClr val="00B050"/>
                </a:solidFill>
              </a:rPr>
              <a:t>capturar o padrão geral por trás dos dados</a:t>
            </a:r>
            <a:r>
              <a:rPr lang="pt-BR" dirty="0"/>
              <a:t> e com isso generalizar bem.</a:t>
            </a:r>
          </a:p>
          <a:p>
            <a:r>
              <a:rPr lang="pt-BR" dirty="0"/>
              <a:t>Poderíamos </a:t>
            </a:r>
            <a:r>
              <a:rPr lang="pt-BR" b="1" i="1" dirty="0">
                <a:solidFill>
                  <a:srgbClr val="00B050"/>
                </a:solidFill>
              </a:rPr>
              <a:t>encerrar o treinamento </a:t>
            </a:r>
            <a:r>
              <a:rPr lang="pt-BR" dirty="0"/>
              <a:t>assim que o </a:t>
            </a:r>
            <a:r>
              <a:rPr lang="pt-BR" b="1" i="1" dirty="0">
                <a:solidFill>
                  <a:srgbClr val="00B050"/>
                </a:solidFill>
              </a:rPr>
              <a:t>erro de validação começar a aumentar</a:t>
            </a:r>
            <a:r>
              <a:rPr lang="pt-BR" dirty="0"/>
              <a:t> consistentemente, isso é chamado de </a:t>
            </a:r>
            <a:r>
              <a:rPr lang="pt-BR" b="1" i="1" dirty="0">
                <a:solidFill>
                  <a:srgbClr val="00B050"/>
                </a:solidFill>
              </a:rPr>
              <a:t>early stopping</a:t>
            </a:r>
            <a:r>
              <a:rPr lang="pt-BR" dirty="0"/>
              <a:t>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1D026E-1069-39FC-B340-8546D2D2486C}"/>
              </a:ext>
            </a:extLst>
          </p:cNvPr>
          <p:cNvSpPr/>
          <p:nvPr/>
        </p:nvSpPr>
        <p:spPr>
          <a:xfrm>
            <a:off x="2396359" y="2532992"/>
            <a:ext cx="1040524" cy="296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898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238420-A23F-DE85-A170-45E0B437C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9800"/>
            <a:ext cx="10515600" cy="2438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5400" b="1" i="1" dirty="0"/>
              <a:t>À luz dessas informações, vamos revisitar nosso exemplo dos dígitos escritos à mão.</a:t>
            </a:r>
          </a:p>
        </p:txBody>
      </p:sp>
    </p:spTree>
    <p:extLst>
      <p:ext uri="{BB962C8B-B14F-4D97-AF65-F5344CB8AC3E}">
        <p14:creationId xmlns:p14="http://schemas.microsoft.com/office/powerpoint/2010/main" val="1096287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Detecção de dígitos escritos à mão com dados de validação e teste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TP557 - </a:t>
            </a:r>
            <a:r>
              <a:rPr lang="pt-BR" b="1" i="1" dirty="0" err="1"/>
              <a:t>Datasets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Analisando os resultados do treinamento de um modelo de ML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Passos a serem seguidos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622" y="1825625"/>
            <a:ext cx="5692062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Sabemos que </a:t>
            </a:r>
            <a:r>
              <a:rPr lang="pt-BR" b="1" i="1" dirty="0">
                <a:solidFill>
                  <a:srgbClr val="00B050"/>
                </a:solidFill>
              </a:rPr>
              <a:t>há uma enorme variedade de calçados e não há uma regra rígida</a:t>
            </a:r>
            <a:r>
              <a:rPr lang="pt-BR" dirty="0"/>
              <a:t> sobre o que faz de um calçado um calçado. </a:t>
            </a:r>
          </a:p>
          <a:p>
            <a:r>
              <a:rPr lang="pt-BR" dirty="0"/>
              <a:t>Normalmente, seguindo o </a:t>
            </a:r>
            <a:r>
              <a:rPr lang="pt-BR" i="1" dirty="0"/>
              <a:t>workflow</a:t>
            </a:r>
            <a:r>
              <a:rPr lang="pt-BR" dirty="0"/>
              <a:t> do ML, nós: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coletaríamos o maior número possível de imagens de calçados,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encontraríamos a arquitetura mais apropriada de rede neural,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treinaríamos o modelo usando esse conjunto,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usaríamos o modelo treinado (i.e., inferências).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1035CD-E057-4083-DEDC-B5C9C0D8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3" y="2182762"/>
            <a:ext cx="6244275" cy="351026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1936AA-5952-E1B7-D410-D7F97360CF8E}"/>
              </a:ext>
            </a:extLst>
          </p:cNvPr>
          <p:cNvSpPr txBox="1"/>
          <p:nvPr/>
        </p:nvSpPr>
        <p:spPr>
          <a:xfrm>
            <a:off x="1573160" y="5846544"/>
            <a:ext cx="3254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Quanto mais exemplos de calçados em nossa base de dados, melhor!</a:t>
            </a:r>
          </a:p>
        </p:txBody>
      </p:sp>
    </p:spTree>
    <p:extLst>
      <p:ext uri="{BB962C8B-B14F-4D97-AF65-F5344CB8AC3E}">
        <p14:creationId xmlns:p14="http://schemas.microsoft.com/office/powerpoint/2010/main" val="167934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1825625"/>
            <a:ext cx="5119534" cy="5032376"/>
          </a:xfrm>
        </p:spPr>
        <p:txBody>
          <a:bodyPr>
            <a:normAutofit/>
          </a:bodyPr>
          <a:lstStyle/>
          <a:p>
            <a:r>
              <a:rPr lang="pt-BR" dirty="0"/>
              <a:t>Durante o treinamento, poderíamos observar resultados como os mostrados ao lado.</a:t>
            </a:r>
          </a:p>
          <a:p>
            <a:r>
              <a:rPr lang="pt-BR" dirty="0"/>
              <a:t>O modelo atinge uma </a:t>
            </a:r>
            <a:r>
              <a:rPr lang="pt-BR" b="1" i="1" dirty="0">
                <a:solidFill>
                  <a:srgbClr val="00B050"/>
                </a:solidFill>
              </a:rPr>
              <a:t>acurácia de 100% em apenas 11 épocas!</a:t>
            </a:r>
          </a:p>
          <a:p>
            <a:r>
              <a:rPr lang="pt-BR" dirty="0"/>
              <a:t>Isso pode significar que criamos um modelo incrível que pode reconhecer qualquer calçado.</a:t>
            </a:r>
          </a:p>
          <a:p>
            <a:r>
              <a:rPr lang="pt-BR" dirty="0"/>
              <a:t>Então vamos usá-lo para realizar </a:t>
            </a:r>
            <a:r>
              <a:rPr lang="pt-BR" b="1" i="1" dirty="0">
                <a:solidFill>
                  <a:srgbClr val="00B050"/>
                </a:solidFill>
              </a:rPr>
              <a:t>inferências com imagens inéditas de calçados!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0CF722-1452-B29C-EA77-7C38AAA29CFB}"/>
              </a:ext>
            </a:extLst>
          </p:cNvPr>
          <p:cNvSpPr txBox="1"/>
          <p:nvPr/>
        </p:nvSpPr>
        <p:spPr>
          <a:xfrm>
            <a:off x="157316" y="2873375"/>
            <a:ext cx="269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Acurácia de treinamento: </a:t>
            </a:r>
            <a:r>
              <a:rPr lang="pt-BR" sz="1400" b="1" dirty="0"/>
              <a:t>0.570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0.712</a:t>
            </a:r>
            <a:endParaRPr lang="pt-BR" sz="1400" dirty="0"/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0.823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0.915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0.927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0.933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0.947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0.961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0.977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0.995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1.000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80217-8A60-C147-F1A9-B84C7FEE2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9" t="10727" r="9690"/>
          <a:stretch/>
        </p:blipFill>
        <p:spPr>
          <a:xfrm>
            <a:off x="2850433" y="2735263"/>
            <a:ext cx="3819517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C3B8-867A-E62E-DB7C-D7FDB211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usar o modelo treinado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D3739-8AA5-83FC-FD68-4D082746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87" y="1825624"/>
            <a:ext cx="6400800" cy="5032375"/>
          </a:xfrm>
        </p:spPr>
        <p:txBody>
          <a:bodyPr>
            <a:normAutofit/>
          </a:bodyPr>
          <a:lstStyle/>
          <a:p>
            <a:r>
              <a:rPr lang="pt-BR" dirty="0"/>
              <a:t>Mas então mostramos um sapato como este ao lado e </a:t>
            </a:r>
            <a:r>
              <a:rPr lang="pt-BR" b="1" i="1" dirty="0">
                <a:solidFill>
                  <a:srgbClr val="00B050"/>
                </a:solidFill>
              </a:rPr>
              <a:t>ele falha em reconhecê-lo como um calçado</a:t>
            </a:r>
            <a:r>
              <a:rPr lang="pt-BR" dirty="0"/>
              <a:t>. </a:t>
            </a:r>
          </a:p>
          <a:p>
            <a:r>
              <a:rPr lang="pt-BR" dirty="0"/>
              <a:t>Pensamos que o modelo era 100% preciso em reconhecer calçados...</a:t>
            </a:r>
          </a:p>
        </p:txBody>
      </p:sp>
      <p:pic>
        <p:nvPicPr>
          <p:cNvPr id="3076" name="Picture 4" descr="SANDÁLIA TRICÔ MEXICANO">
            <a:extLst>
              <a:ext uri="{FF2B5EF4-FFF2-40B4-BE49-F238E27FC236}">
                <a16:creationId xmlns:a16="http://schemas.microsoft.com/office/drawing/2014/main" id="{3B4B3FC5-D9CB-7E0E-1DE1-66F9B7F1C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19498" r="11004" b="22724"/>
          <a:stretch/>
        </p:blipFill>
        <p:spPr bwMode="auto">
          <a:xfrm>
            <a:off x="838200" y="2116021"/>
            <a:ext cx="4454013" cy="34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9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C3B8-867A-E62E-DB7C-D7FDB211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usar o modelo treinado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D3739-8AA5-83FC-FD68-4D082746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87" y="1825624"/>
            <a:ext cx="6400800" cy="5032375"/>
          </a:xfrm>
        </p:spPr>
        <p:txBody>
          <a:bodyPr>
            <a:normAutofit/>
          </a:bodyPr>
          <a:lstStyle/>
          <a:p>
            <a:r>
              <a:rPr lang="pt-BR" dirty="0"/>
              <a:t>Na realidade, o que temos é </a:t>
            </a:r>
            <a:r>
              <a:rPr lang="pt-BR" b="1" i="1" dirty="0">
                <a:solidFill>
                  <a:srgbClr val="00B050"/>
                </a:solidFill>
              </a:rPr>
              <a:t>100% de acurácia no reconhecimento dos tipos de calçados nos quais treinamos a rede.</a:t>
            </a:r>
            <a:endParaRPr lang="pt-BR" dirty="0"/>
          </a:p>
          <a:p>
            <a:r>
              <a:rPr lang="pt-BR" dirty="0"/>
              <a:t>Essa acurácia de 100% nos levou a uma </a:t>
            </a:r>
            <a:r>
              <a:rPr lang="pt-BR" b="1" i="1" dirty="0">
                <a:solidFill>
                  <a:srgbClr val="00B050"/>
                </a:solidFill>
              </a:rPr>
              <a:t>falsa sensação </a:t>
            </a:r>
            <a:r>
              <a:rPr lang="pt-BR" dirty="0"/>
              <a:t>de segurança de que o </a:t>
            </a:r>
            <a:r>
              <a:rPr lang="pt-BR" b="1" i="1" dirty="0">
                <a:solidFill>
                  <a:srgbClr val="00B050"/>
                </a:solidFill>
              </a:rPr>
              <a:t>modelo funcionaria muito bem com qualquer outra imagem</a:t>
            </a:r>
            <a:r>
              <a:rPr lang="pt-BR" dirty="0"/>
              <a:t>.</a:t>
            </a:r>
          </a:p>
        </p:txBody>
      </p:sp>
      <p:pic>
        <p:nvPicPr>
          <p:cNvPr id="3076" name="Picture 4" descr="SANDÁLIA TRICÔ MEXICANO">
            <a:extLst>
              <a:ext uri="{FF2B5EF4-FFF2-40B4-BE49-F238E27FC236}">
                <a16:creationId xmlns:a16="http://schemas.microsoft.com/office/drawing/2014/main" id="{3B4B3FC5-D9CB-7E0E-1DE1-66F9B7F1C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19498" r="11004" b="22724"/>
          <a:stretch/>
        </p:blipFill>
        <p:spPr bwMode="auto">
          <a:xfrm>
            <a:off x="838200" y="2116021"/>
            <a:ext cx="4454013" cy="34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90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21C344-8388-CB68-DAAF-CE5F7E060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71" y="2001734"/>
            <a:ext cx="11051458" cy="336905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sz="4800" b="1" i="1" dirty="0"/>
              <a:t>Acabamos de verificar que nosso modelo, inicialmente, perfeito não é tão perfeito assim...</a:t>
            </a:r>
          </a:p>
          <a:p>
            <a:pPr marL="0" indent="0" algn="ctr">
              <a:buNone/>
            </a:pPr>
            <a:endParaRPr lang="pt-BR" sz="4800" b="1" i="1" dirty="0"/>
          </a:p>
          <a:p>
            <a:pPr marL="0" indent="0" algn="ctr">
              <a:buNone/>
            </a:pPr>
            <a:r>
              <a:rPr lang="pt-BR" sz="4800" b="1" i="1" dirty="0"/>
              <a:t>O que podemos fazer?</a:t>
            </a:r>
          </a:p>
        </p:txBody>
      </p:sp>
    </p:spTree>
    <p:extLst>
      <p:ext uri="{BB962C8B-B14F-4D97-AF65-F5344CB8AC3E}">
        <p14:creationId xmlns:p14="http://schemas.microsoft.com/office/powerpoint/2010/main" val="345710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208" y="1825624"/>
            <a:ext cx="6474811" cy="5032375"/>
          </a:xfrm>
        </p:spPr>
        <p:txBody>
          <a:bodyPr>
            <a:normAutofit/>
          </a:bodyPr>
          <a:lstStyle/>
          <a:p>
            <a:r>
              <a:rPr lang="pt-BR" dirty="0"/>
              <a:t>O modelo falhou em atingir o </a:t>
            </a:r>
            <a:r>
              <a:rPr lang="pt-BR" b="1" i="1" dirty="0">
                <a:solidFill>
                  <a:srgbClr val="00B050"/>
                </a:solidFill>
              </a:rPr>
              <a:t>objetivo final</a:t>
            </a:r>
            <a:r>
              <a:rPr lang="pt-BR" dirty="0"/>
              <a:t>, que era </a:t>
            </a:r>
            <a:r>
              <a:rPr lang="pt-BR" b="1" i="1" dirty="0">
                <a:solidFill>
                  <a:srgbClr val="00B050"/>
                </a:solidFill>
              </a:rPr>
              <a:t>generalizar</a:t>
            </a:r>
            <a:r>
              <a:rPr lang="pt-BR" dirty="0"/>
              <a:t>.</a:t>
            </a:r>
          </a:p>
          <a:p>
            <a:r>
              <a:rPr lang="pt-BR" dirty="0"/>
              <a:t>Muito provavelmente ele ficou demasiadamente bom para reconhecer calçados apenas no conjunto em que foi treinado.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Problema conhecido somo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.</a:t>
            </a:r>
          </a:p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é provavelmente tão complexo que “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memorizou</a:t>
            </a:r>
            <a:r>
              <a:rPr lang="pt-BR" b="1" i="1" dirty="0">
                <a:solidFill>
                  <a:srgbClr val="00B050"/>
                </a:solidFill>
                <a:effectLst/>
              </a:rPr>
              <a:t>” o conjunto de treinamento.</a:t>
            </a:r>
            <a:endParaRPr lang="pt-B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550F7D-69E9-4DED-A680-898746B1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" y="1690688"/>
            <a:ext cx="3124417" cy="209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34C0A3A-BD98-D579-E74B-D1EF6905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406" y="3429000"/>
            <a:ext cx="2238810" cy="335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97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13170</TotalTime>
  <Words>3057</Words>
  <Application>Microsoft Office PowerPoint</Application>
  <PresentationFormat>Widescreen</PresentationFormat>
  <Paragraphs>278</Paragraphs>
  <Slides>37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Datasets</vt:lpstr>
      <vt:lpstr>O que vamos ver?</vt:lpstr>
      <vt:lpstr>Reconhecendo calçados</vt:lpstr>
      <vt:lpstr>Passos a serem seguidos</vt:lpstr>
      <vt:lpstr>Resultados do treinamento</vt:lpstr>
      <vt:lpstr>Hora de usar o modelo treinado</vt:lpstr>
      <vt:lpstr>Hora de usar o modelo treinado</vt:lpstr>
      <vt:lpstr>Apresentação do PowerPoint</vt:lpstr>
      <vt:lpstr>Sobreajuste</vt:lpstr>
      <vt:lpstr>Subajuste</vt:lpstr>
      <vt:lpstr>Como detectar tais problemas?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Apresentação do PowerPoint</vt:lpstr>
      <vt:lpstr>Dividir para conquistar!</vt:lpstr>
      <vt:lpstr>Dividir para conquistar!</vt:lpstr>
      <vt:lpstr>Conjunto de treinamento</vt:lpstr>
      <vt:lpstr>Conjunto de validação</vt:lpstr>
      <vt:lpstr>Conjunto de teste</vt:lpstr>
      <vt:lpstr>Aplicando a metodologia</vt:lpstr>
      <vt:lpstr>Aplicando a metodologia</vt:lpstr>
      <vt:lpstr>Aplicando a metodologia</vt:lpstr>
      <vt:lpstr>Analisando os erros ao longo do treinamento</vt:lpstr>
      <vt:lpstr>Analisando os erros ao longo do treinamento</vt:lpstr>
      <vt:lpstr>Analisando os erros ao longo do treinamento</vt:lpstr>
      <vt:lpstr>Apresentação do PowerPoint</vt:lpstr>
      <vt:lpstr>Exemplo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2296</cp:revision>
  <dcterms:created xsi:type="dcterms:W3CDTF">2020-01-20T13:50:05Z</dcterms:created>
  <dcterms:modified xsi:type="dcterms:W3CDTF">2023-09-26T19:57:56Z</dcterms:modified>
</cp:coreProperties>
</file>